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2" r:id="rId3"/>
    <p:sldId id="263" r:id="rId4"/>
    <p:sldId id="259" r:id="rId5"/>
    <p:sldId id="257" r:id="rId6"/>
    <p:sldId id="258" r:id="rId7"/>
    <p:sldId id="267" r:id="rId8"/>
    <p:sldId id="268" r:id="rId9"/>
    <p:sldId id="264" r:id="rId10"/>
    <p:sldId id="260"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4" d="100"/>
          <a:sy n="74" d="100"/>
        </p:scale>
        <p:origin x="-190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5C8F09E-4017-4544-B0EE-601BA1BD91A0}" type="datetimeFigureOut">
              <a:rPr lang="en-US" smtClean="0"/>
              <a:t>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E44BA-D265-4FF5-9F6D-1B92FB792BEA}"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C8F09E-4017-4544-B0EE-601BA1BD91A0}" type="datetimeFigureOut">
              <a:rPr lang="en-US" smtClean="0"/>
              <a:t>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E44BA-D265-4FF5-9F6D-1B92FB792BE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C8F09E-4017-4544-B0EE-601BA1BD91A0}" type="datetimeFigureOut">
              <a:rPr lang="en-US" smtClean="0"/>
              <a:t>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E44BA-D265-4FF5-9F6D-1B92FB792BE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C8F09E-4017-4544-B0EE-601BA1BD91A0}" type="datetimeFigureOut">
              <a:rPr lang="en-US" smtClean="0"/>
              <a:t>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E44BA-D265-4FF5-9F6D-1B92FB792BE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C8F09E-4017-4544-B0EE-601BA1BD91A0}" type="datetimeFigureOut">
              <a:rPr lang="en-US" smtClean="0"/>
              <a:t>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E44BA-D265-4FF5-9F6D-1B92FB792BEA}"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C8F09E-4017-4544-B0EE-601BA1BD91A0}" type="datetimeFigureOut">
              <a:rPr lang="en-US" smtClean="0"/>
              <a:t>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E44BA-D265-4FF5-9F6D-1B92FB792BE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C8F09E-4017-4544-B0EE-601BA1BD91A0}" type="datetimeFigureOut">
              <a:rPr lang="en-US" smtClean="0"/>
              <a:t>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5E44BA-D265-4FF5-9F6D-1B92FB792BEA}"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C8F09E-4017-4544-B0EE-601BA1BD91A0}" type="datetimeFigureOut">
              <a:rPr lang="en-US" smtClean="0"/>
              <a:t>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5E44BA-D265-4FF5-9F6D-1B92FB792BE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C8F09E-4017-4544-B0EE-601BA1BD91A0}" type="datetimeFigureOut">
              <a:rPr lang="en-US" smtClean="0"/>
              <a:t>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5E44BA-D265-4FF5-9F6D-1B92FB792BE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C8F09E-4017-4544-B0EE-601BA1BD91A0}" type="datetimeFigureOut">
              <a:rPr lang="en-US" smtClean="0"/>
              <a:t>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E44BA-D265-4FF5-9F6D-1B92FB792BEA}"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C8F09E-4017-4544-B0EE-601BA1BD91A0}" type="datetimeFigureOut">
              <a:rPr lang="en-US" smtClean="0"/>
              <a:t>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E44BA-D265-4FF5-9F6D-1B92FB792BE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B5C8F09E-4017-4544-B0EE-601BA1BD91A0}" type="datetimeFigureOut">
              <a:rPr lang="en-US" smtClean="0"/>
              <a:t>2/9/2012</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25E44BA-D265-4FF5-9F6D-1B92FB792BE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685800" y="3505200"/>
            <a:ext cx="7848600" cy="1752600"/>
          </a:xfrm>
        </p:spPr>
        <p:txBody>
          <a:bodyPr>
            <a:normAutofit/>
          </a:bodyPr>
          <a:lstStyle/>
          <a:p>
            <a:endParaRPr lang="en-US" sz="4800" dirty="0" smtClean="0"/>
          </a:p>
          <a:p>
            <a:pPr algn="ctr"/>
            <a:r>
              <a:rPr lang="en-US" sz="4800" dirty="0" smtClean="0"/>
              <a:t>February 12, 2012</a:t>
            </a:r>
            <a:endParaRPr lang="en-US" sz="4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71600"/>
            <a:ext cx="78486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8157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buFont typeface="Wingdings" pitchFamily="2" charset="2"/>
              <a:buChar char="v"/>
            </a:pPr>
            <a:endParaRPr lang="en-US" sz="3600" dirty="0" smtClean="0"/>
          </a:p>
          <a:p>
            <a:pPr>
              <a:buFont typeface="Wingdings" pitchFamily="2" charset="2"/>
              <a:buChar char="v"/>
            </a:pPr>
            <a:endParaRPr lang="en-US" sz="3600" dirty="0"/>
          </a:p>
          <a:p>
            <a:pPr>
              <a:buFont typeface="Wingdings" pitchFamily="2" charset="2"/>
              <a:buChar char="v"/>
            </a:pPr>
            <a:r>
              <a:rPr lang="en-US" sz="3600" dirty="0" smtClean="0"/>
              <a:t>Questions </a:t>
            </a:r>
            <a:r>
              <a:rPr lang="en-US" sz="3600" dirty="0"/>
              <a:t>and Answers</a:t>
            </a:r>
          </a:p>
        </p:txBody>
      </p:sp>
    </p:spTree>
    <p:extLst>
      <p:ext uri="{BB962C8B-B14F-4D97-AF65-F5344CB8AC3E}">
        <p14:creationId xmlns:p14="http://schemas.microsoft.com/office/powerpoint/2010/main" val="37696631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pPr marL="0" indent="0">
              <a:buNone/>
            </a:pPr>
            <a:endParaRPr lang="en-US" dirty="0" smtClean="0"/>
          </a:p>
          <a:p>
            <a:pPr>
              <a:buFont typeface="Wingdings" pitchFamily="2" charset="2"/>
              <a:buChar char="v"/>
            </a:pPr>
            <a:r>
              <a:rPr lang="en-US" sz="3200" dirty="0" smtClean="0"/>
              <a:t>Good luck and finish the season strong.</a:t>
            </a:r>
          </a:p>
          <a:p>
            <a:pPr>
              <a:buFont typeface="Wingdings" pitchFamily="2" charset="2"/>
              <a:buChar char="v"/>
            </a:pPr>
            <a:r>
              <a:rPr lang="en-US" sz="3200" dirty="0" smtClean="0"/>
              <a:t>Safe travels</a:t>
            </a:r>
            <a:endParaRPr lang="en-US" sz="3200" dirty="0"/>
          </a:p>
          <a:p>
            <a:pPr>
              <a:buFont typeface="Wingdings" pitchFamily="2" charset="2"/>
              <a:buChar char="v"/>
            </a:pPr>
            <a:endParaRPr lang="en-US" dirty="0"/>
          </a:p>
        </p:txBody>
      </p:sp>
    </p:spTree>
    <p:extLst>
      <p:ext uri="{BB962C8B-B14F-4D97-AF65-F5344CB8AC3E}">
        <p14:creationId xmlns:p14="http://schemas.microsoft.com/office/powerpoint/2010/main" val="2737591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House Keeping</a:t>
            </a:r>
            <a:endParaRPr lang="en-US" b="1" dirty="0"/>
          </a:p>
        </p:txBody>
      </p:sp>
      <p:sp>
        <p:nvSpPr>
          <p:cNvPr id="3" name="Content Placeholder 2"/>
          <p:cNvSpPr>
            <a:spLocks noGrp="1"/>
          </p:cNvSpPr>
          <p:nvPr>
            <p:ph idx="1"/>
          </p:nvPr>
        </p:nvSpPr>
        <p:spPr/>
        <p:txBody>
          <a:bodyPr/>
          <a:lstStyle/>
          <a:p>
            <a:pPr>
              <a:buFont typeface="Wingdings" pitchFamily="2" charset="2"/>
              <a:buChar char="v"/>
            </a:pPr>
            <a:r>
              <a:rPr lang="en-US" sz="3600" b="1" dirty="0" smtClean="0"/>
              <a:t>Court Coverage</a:t>
            </a:r>
            <a:r>
              <a:rPr lang="en-US" b="1" dirty="0" smtClean="0"/>
              <a:t>:</a:t>
            </a:r>
            <a:endParaRPr lang="en-US" b="1" dirty="0"/>
          </a:p>
          <a:p>
            <a:pPr marL="0" indent="0">
              <a:buNone/>
            </a:pPr>
            <a:endParaRPr lang="en-US" b="1" dirty="0"/>
          </a:p>
          <a:p>
            <a:r>
              <a:rPr lang="en-US" dirty="0"/>
              <a:t>During pre-game </a:t>
            </a:r>
            <a:r>
              <a:rPr lang="en-US" dirty="0" smtClean="0"/>
              <a:t>conference discuss court coverage.  Especially where the lead will pick up the ball and the trail going off ball.  (And, vice-versa.) </a:t>
            </a:r>
          </a:p>
          <a:p>
            <a:pPr marL="0" indent="0">
              <a:buNone/>
            </a:pPr>
            <a:r>
              <a:rPr lang="en-US" dirty="0" smtClean="0"/>
              <a:t> </a:t>
            </a:r>
            <a:endParaRPr lang="en-US" dirty="0"/>
          </a:p>
        </p:txBody>
      </p:sp>
    </p:spTree>
    <p:extLst>
      <p:ext uri="{BB962C8B-B14F-4D97-AF65-F5344CB8AC3E}">
        <p14:creationId xmlns:p14="http://schemas.microsoft.com/office/powerpoint/2010/main" val="2037689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Court Diagram</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6102" y="1600200"/>
            <a:ext cx="553179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7129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 Keeping</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v"/>
            </a:pPr>
            <a:r>
              <a:rPr lang="en-US" sz="3200" dirty="0" smtClean="0"/>
              <a:t>Ending of the season is rapidly approaching:</a:t>
            </a:r>
          </a:p>
          <a:p>
            <a:pPr>
              <a:buFont typeface="Wingdings" pitchFamily="2" charset="2"/>
              <a:buChar char="v"/>
            </a:pPr>
            <a:endParaRPr lang="en-US" sz="3200" dirty="0">
              <a:sym typeface="Wingdings" pitchFamily="2" charset="2"/>
            </a:endParaRPr>
          </a:p>
          <a:p>
            <a:pPr marL="514350" indent="-514350">
              <a:buFont typeface="+mj-lt"/>
              <a:buAutoNum type="alphaLcPeriod"/>
            </a:pPr>
            <a:r>
              <a:rPr lang="en-US" sz="3200" dirty="0" smtClean="0">
                <a:sym typeface="Wingdings" pitchFamily="2" charset="2"/>
              </a:rPr>
              <a:t>Modified games are upon us – be aware of the pressing rule and use proper mechanics.</a:t>
            </a:r>
          </a:p>
          <a:p>
            <a:pPr marL="514350" indent="-514350">
              <a:buFont typeface="+mj-lt"/>
              <a:buAutoNum type="alphaLcPeriod"/>
            </a:pPr>
            <a:r>
              <a:rPr lang="en-US" sz="3200" dirty="0" smtClean="0">
                <a:sym typeface="Wingdings" pitchFamily="2" charset="2"/>
              </a:rPr>
              <a:t>Sectionals - A good pre-game is essential</a:t>
            </a:r>
          </a:p>
        </p:txBody>
      </p:sp>
    </p:spTree>
    <p:extLst>
      <p:ext uri="{BB962C8B-B14F-4D97-AF65-F5344CB8AC3E}">
        <p14:creationId xmlns:p14="http://schemas.microsoft.com/office/powerpoint/2010/main" val="3044361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dirty="0" smtClean="0"/>
              <a:t>Throw-in Scenario</a:t>
            </a:r>
            <a:endParaRPr lang="en-US" sz="4400" dirty="0"/>
          </a:p>
        </p:txBody>
      </p:sp>
      <p:sp>
        <p:nvSpPr>
          <p:cNvPr id="3" name="Content Placeholder 2"/>
          <p:cNvSpPr>
            <a:spLocks noGrp="1"/>
          </p:cNvSpPr>
          <p:nvPr>
            <p:ph idx="1"/>
          </p:nvPr>
        </p:nvSpPr>
        <p:spPr/>
        <p:txBody>
          <a:bodyPr>
            <a:normAutofit/>
          </a:bodyPr>
          <a:lstStyle/>
          <a:p>
            <a:pPr>
              <a:buFont typeface="Wingdings" pitchFamily="2" charset="2"/>
              <a:buChar char="v"/>
            </a:pPr>
            <a:r>
              <a:rPr lang="en-US" sz="3200" dirty="0" smtClean="0">
                <a:effectLst/>
              </a:rPr>
              <a:t>On a throw-in, the referee has begun the 5 sec. throw-in count and A1 fumbles the ball. It bounces out of the designated throw-in spot. A1 requests a timeout. Should the official grant the time-out?</a:t>
            </a:r>
            <a:endParaRPr lang="en-US" sz="3200" dirty="0"/>
          </a:p>
        </p:txBody>
      </p:sp>
    </p:spTree>
    <p:extLst>
      <p:ext uri="{BB962C8B-B14F-4D97-AF65-F5344CB8AC3E}">
        <p14:creationId xmlns:p14="http://schemas.microsoft.com/office/powerpoint/2010/main" val="12289991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The official shall NOT grant this timeout.</a:t>
            </a:r>
            <a:endParaRPr lang="en-US" dirty="0"/>
          </a:p>
        </p:txBody>
      </p:sp>
      <p:sp>
        <p:nvSpPr>
          <p:cNvPr id="3" name="Content Placeholder 2"/>
          <p:cNvSpPr>
            <a:spLocks noGrp="1"/>
          </p:cNvSpPr>
          <p:nvPr>
            <p:ph idx="1"/>
          </p:nvPr>
        </p:nvSpPr>
        <p:spPr/>
        <p:txBody>
          <a:bodyPr/>
          <a:lstStyle/>
          <a:p>
            <a:pPr>
              <a:buFont typeface="Wingdings" pitchFamily="2" charset="2"/>
              <a:buChar char="v"/>
            </a:pPr>
            <a:r>
              <a:rPr lang="en-US" sz="3200" dirty="0" smtClean="0">
                <a:effectLst/>
              </a:rPr>
              <a:t>A time-out shall be granted ONLY when a player of that team is in control of the ball (This includes throw-ins and free-throws.) </a:t>
            </a:r>
            <a:r>
              <a:rPr lang="en-US" sz="1050" dirty="0" smtClean="0">
                <a:effectLst/>
              </a:rPr>
              <a:t>								5-13.1a</a:t>
            </a:r>
            <a:r>
              <a:rPr lang="en-US" dirty="0" smtClean="0">
                <a:effectLst/>
              </a:rPr>
              <a:t>  </a:t>
            </a:r>
          </a:p>
          <a:p>
            <a:pPr marL="0" indent="0">
              <a:buNone/>
            </a:pPr>
            <a:endParaRPr lang="en-US" dirty="0"/>
          </a:p>
          <a:p>
            <a:pPr>
              <a:buFont typeface="Wingdings" pitchFamily="2" charset="2"/>
              <a:buChar char="v"/>
            </a:pPr>
            <a:r>
              <a:rPr lang="en-US" sz="3200" dirty="0" smtClean="0">
                <a:effectLst/>
              </a:rPr>
              <a:t>Ignore the time-out request and re-administer the throw-in.    		</a:t>
            </a:r>
            <a:r>
              <a:rPr lang="en-US" sz="1050" dirty="0" smtClean="0">
                <a:effectLst/>
              </a:rPr>
              <a:t>4-31.1 &amp; 7-6.5</a:t>
            </a:r>
            <a:endParaRPr lang="en-US" sz="1050" dirty="0" smtClean="0"/>
          </a:p>
          <a:p>
            <a:endParaRPr lang="en-US" dirty="0"/>
          </a:p>
        </p:txBody>
      </p:sp>
    </p:spTree>
    <p:extLst>
      <p:ext uri="{BB962C8B-B14F-4D97-AF65-F5344CB8AC3E}">
        <p14:creationId xmlns:p14="http://schemas.microsoft.com/office/powerpoint/2010/main" val="895148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SHOT AT THE END OF A PERIOD</a:t>
            </a:r>
            <a:r>
              <a:rPr lang="en-US" dirty="0" smtClean="0"/>
              <a:t>:</a:t>
            </a:r>
            <a:endParaRPr lang="en-US" dirty="0"/>
          </a:p>
        </p:txBody>
      </p:sp>
      <p:sp>
        <p:nvSpPr>
          <p:cNvPr id="3" name="Content Placeholder 2"/>
          <p:cNvSpPr>
            <a:spLocks noGrp="1"/>
          </p:cNvSpPr>
          <p:nvPr>
            <p:ph idx="1"/>
          </p:nvPr>
        </p:nvSpPr>
        <p:spPr/>
        <p:txBody>
          <a:bodyPr>
            <a:normAutofit fontScale="85000" lnSpcReduction="10000"/>
          </a:bodyPr>
          <a:lstStyle/>
          <a:p>
            <a:pPr>
              <a:buFont typeface="Wingdings" pitchFamily="2" charset="2"/>
              <a:buChar char="v"/>
            </a:pPr>
            <a:r>
              <a:rPr lang="en-US" dirty="0" smtClean="0"/>
              <a:t>Almost </a:t>
            </a:r>
            <a:r>
              <a:rPr lang="en-US" dirty="0"/>
              <a:t>always the TRAIL'S CALL. During pre-game conference – Talk over who </a:t>
            </a:r>
            <a:r>
              <a:rPr lang="en-US" dirty="0" smtClean="0"/>
              <a:t>will take LAST SECOND SHOT.  </a:t>
            </a:r>
          </a:p>
          <a:p>
            <a:pPr>
              <a:buFont typeface="Wingdings" pitchFamily="2" charset="2"/>
              <a:buChar char="v"/>
            </a:pPr>
            <a:endParaRPr lang="en-US" dirty="0" smtClean="0"/>
          </a:p>
          <a:p>
            <a:pPr>
              <a:buFont typeface="Wingdings" pitchFamily="2" charset="2"/>
              <a:buChar char="v"/>
            </a:pPr>
            <a:r>
              <a:rPr lang="en-US" dirty="0"/>
              <a:t>… Long pass and quick lay up or jump shot …… 3 point shot from the LEAD'S area</a:t>
            </a:r>
            <a:r>
              <a:rPr lang="en-US" dirty="0" smtClean="0"/>
              <a:t>.</a:t>
            </a:r>
            <a:endParaRPr lang="en-US" dirty="0"/>
          </a:p>
          <a:p>
            <a:pPr>
              <a:buFont typeface="Wingdings" pitchFamily="2" charset="2"/>
              <a:buChar char="v"/>
            </a:pPr>
            <a:endParaRPr lang="en-US" dirty="0"/>
          </a:p>
          <a:p>
            <a:pPr>
              <a:buFont typeface="Wingdings" pitchFamily="2" charset="2"/>
              <a:buChar char="v"/>
            </a:pPr>
            <a:r>
              <a:rPr lang="en-US" dirty="0" smtClean="0"/>
              <a:t>In </a:t>
            </a:r>
            <a:r>
              <a:rPr lang="en-US" dirty="0"/>
              <a:t>the last minute, you and your partner should </a:t>
            </a:r>
            <a:r>
              <a:rPr lang="en-US" dirty="0" smtClean="0"/>
              <a:t>signal 1 minute left in quarter by putting </a:t>
            </a:r>
            <a:r>
              <a:rPr lang="en-US" dirty="0"/>
              <a:t>up one </a:t>
            </a:r>
            <a:r>
              <a:rPr lang="en-US" dirty="0" smtClean="0"/>
              <a:t>finger. </a:t>
            </a:r>
          </a:p>
          <a:p>
            <a:pPr>
              <a:buFont typeface="Wingdings" pitchFamily="2" charset="2"/>
              <a:buChar char="v"/>
            </a:pPr>
            <a:endParaRPr lang="en-US" dirty="0"/>
          </a:p>
          <a:p>
            <a:pPr>
              <a:buFont typeface="Wingdings" pitchFamily="2" charset="2"/>
              <a:buChar char="v"/>
            </a:pPr>
            <a:r>
              <a:rPr lang="en-US" dirty="0" smtClean="0"/>
              <a:t>When the shot clock is approaching </a:t>
            </a:r>
            <a:r>
              <a:rPr lang="en-US" dirty="0"/>
              <a:t>the last few </a:t>
            </a:r>
            <a:r>
              <a:rPr lang="en-US" dirty="0" smtClean="0"/>
              <a:t>seconds </a:t>
            </a:r>
            <a:r>
              <a:rPr lang="en-US" dirty="0"/>
              <a:t>the trail, should signal (pat to the chest) I have the shot call. </a:t>
            </a:r>
            <a:endParaRPr lang="en-US" dirty="0" smtClean="0"/>
          </a:p>
          <a:p>
            <a:pPr>
              <a:buFont typeface="Wingdings" pitchFamily="2" charset="2"/>
              <a:buChar char="v"/>
            </a:pPr>
            <a:endParaRPr lang="en-US" dirty="0"/>
          </a:p>
          <a:p>
            <a:pPr>
              <a:buFont typeface="Wingdings" pitchFamily="2" charset="2"/>
              <a:buChar char="v"/>
            </a:pPr>
            <a:r>
              <a:rPr lang="en-US" dirty="0" smtClean="0"/>
              <a:t>If </a:t>
            </a:r>
            <a:r>
              <a:rPr lang="en-US" dirty="0"/>
              <a:t>a shot goes up so does your signal with the number of fingers (two or three) it will be worth if it scores. If the shot is not released in time wave it off immediately, don’t wait to see what </a:t>
            </a:r>
            <a:r>
              <a:rPr lang="en-US" dirty="0" smtClean="0"/>
              <a:t>happens.</a:t>
            </a:r>
            <a:r>
              <a:rPr lang="en-US" dirty="0"/>
              <a:t> </a:t>
            </a:r>
            <a:r>
              <a:rPr lang="en-US" dirty="0" smtClean="0"/>
              <a:t>   </a:t>
            </a:r>
          </a:p>
          <a:p>
            <a:pPr marL="0" indent="0">
              <a:buNone/>
            </a:pPr>
            <a:r>
              <a:rPr lang="en-US" sz="1200" dirty="0"/>
              <a:t>	</a:t>
            </a:r>
            <a:r>
              <a:rPr lang="en-US" sz="1200" dirty="0" smtClean="0"/>
              <a:t>				2007 NYSGBO Two Person Mechanics Manual, </a:t>
            </a:r>
            <a:r>
              <a:rPr lang="en-US" sz="1200" dirty="0"/>
              <a:t>p. 20 </a:t>
            </a:r>
          </a:p>
        </p:txBody>
      </p:sp>
    </p:spTree>
    <p:extLst>
      <p:ext uri="{BB962C8B-B14F-4D97-AF65-F5344CB8AC3E}">
        <p14:creationId xmlns:p14="http://schemas.microsoft.com/office/powerpoint/2010/main" val="1598193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Electronic Equipment on the Bench</a:t>
            </a:r>
            <a:endParaRPr lang="en-US" b="1" dirty="0"/>
          </a:p>
        </p:txBody>
      </p:sp>
      <p:sp>
        <p:nvSpPr>
          <p:cNvPr id="3" name="Content Placeholder 2"/>
          <p:cNvSpPr>
            <a:spLocks noGrp="1"/>
          </p:cNvSpPr>
          <p:nvPr>
            <p:ph idx="1"/>
          </p:nvPr>
        </p:nvSpPr>
        <p:spPr/>
        <p:txBody>
          <a:bodyPr/>
          <a:lstStyle/>
          <a:p>
            <a:r>
              <a:rPr lang="en-US" dirty="0" smtClean="0"/>
              <a:t>Computers </a:t>
            </a:r>
            <a:r>
              <a:rPr lang="en-US" dirty="0"/>
              <a:t>(</a:t>
            </a:r>
            <a:r>
              <a:rPr lang="en-US" dirty="0" err="1"/>
              <a:t>Ipad</a:t>
            </a:r>
            <a:r>
              <a:rPr lang="en-US" dirty="0"/>
              <a:t> is a computer) and other electronic transmissions </a:t>
            </a:r>
            <a:r>
              <a:rPr lang="en-US" dirty="0" smtClean="0"/>
              <a:t>are </a:t>
            </a:r>
            <a:r>
              <a:rPr lang="en-US" dirty="0"/>
              <a:t>not to be used for coaching purposes. </a:t>
            </a:r>
            <a:r>
              <a:rPr lang="en-US" dirty="0" smtClean="0"/>
              <a:t>However, </a:t>
            </a:r>
            <a:r>
              <a:rPr lang="en-US" dirty="0"/>
              <a:t>they are </a:t>
            </a:r>
            <a:r>
              <a:rPr lang="en-US" dirty="0" smtClean="0"/>
              <a:t>allowed to use </a:t>
            </a:r>
            <a:r>
              <a:rPr lang="en-US" dirty="0"/>
              <a:t>it to keep </a:t>
            </a:r>
            <a:r>
              <a:rPr lang="en-US" dirty="0" smtClean="0"/>
              <a:t>stats.</a:t>
            </a:r>
          </a:p>
          <a:p>
            <a:pPr marL="0" indent="0">
              <a:buNone/>
            </a:pPr>
            <a:endParaRPr lang="en-US" dirty="0"/>
          </a:p>
          <a:p>
            <a:r>
              <a:rPr lang="en-US" dirty="0"/>
              <a:t>Rule 10 - 4.2 Bench Technical Fouls </a:t>
            </a:r>
            <a:r>
              <a:rPr lang="en-US" dirty="0" smtClean="0"/>
              <a:t>shall be assessed </a:t>
            </a:r>
            <a:endParaRPr lang="en-US" dirty="0"/>
          </a:p>
        </p:txBody>
      </p:sp>
    </p:spTree>
    <p:extLst>
      <p:ext uri="{BB962C8B-B14F-4D97-AF65-F5344CB8AC3E}">
        <p14:creationId xmlns:p14="http://schemas.microsoft.com/office/powerpoint/2010/main" val="42592869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VIDEO </a:t>
            </a:r>
            <a:r>
              <a:rPr lang="en-US" b="1" dirty="0" smtClean="0"/>
              <a:t>CLIPS</a:t>
            </a:r>
            <a:endParaRPr lang="en-US" dirty="0"/>
          </a:p>
        </p:txBody>
      </p:sp>
      <p:sp>
        <p:nvSpPr>
          <p:cNvPr id="3" name="Content Placeholder 2"/>
          <p:cNvSpPr>
            <a:spLocks noGrp="1"/>
          </p:cNvSpPr>
          <p:nvPr>
            <p:ph idx="1"/>
          </p:nvPr>
        </p:nvSpPr>
        <p:spPr/>
        <p:txBody>
          <a:bodyPr/>
          <a:lstStyle/>
          <a:p>
            <a:pPr marL="0" indent="0">
              <a:buNone/>
            </a:pPr>
            <a:endParaRPr lang="en-US" dirty="0"/>
          </a:p>
          <a:p>
            <a:pPr>
              <a:buFont typeface="Wingdings" pitchFamily="2" charset="2"/>
              <a:buChar char="v"/>
            </a:pPr>
            <a:r>
              <a:rPr lang="en-US" sz="3600" b="1" dirty="0" smtClean="0"/>
              <a:t>End of game/shot clock responsibilities</a:t>
            </a:r>
          </a:p>
          <a:p>
            <a:pPr>
              <a:buFont typeface="Wingdings" pitchFamily="2" charset="2"/>
              <a:buChar char="v"/>
            </a:pPr>
            <a:endParaRPr lang="en-US" sz="3600" b="1" dirty="0"/>
          </a:p>
          <a:p>
            <a:pPr>
              <a:buFont typeface="Wingdings" pitchFamily="2" charset="2"/>
              <a:buChar char="v"/>
            </a:pPr>
            <a:r>
              <a:rPr lang="en-US" sz="3600" b="1" dirty="0" smtClean="0"/>
              <a:t>NCAA </a:t>
            </a:r>
            <a:r>
              <a:rPr lang="en-US" sz="3600" b="1" dirty="0" smtClean="0"/>
              <a:t>Video</a:t>
            </a:r>
            <a:endParaRPr lang="en-US" sz="3600" b="1" dirty="0"/>
          </a:p>
        </p:txBody>
      </p:sp>
    </p:spTree>
    <p:extLst>
      <p:ext uri="{BB962C8B-B14F-4D97-AF65-F5344CB8AC3E}">
        <p14:creationId xmlns:p14="http://schemas.microsoft.com/office/powerpoint/2010/main" val="15866923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77</TotalTime>
  <Words>361</Words>
  <Application>Microsoft Office PowerPoint</Application>
  <PresentationFormat>On-screen Show (4:3)</PresentationFormat>
  <Paragraphs>47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Clarity</vt:lpstr>
      <vt:lpstr>PowerPoint Presentation</vt:lpstr>
      <vt:lpstr>House Keeping</vt:lpstr>
      <vt:lpstr>Court Diagram</vt:lpstr>
      <vt:lpstr>House Keeping</vt:lpstr>
      <vt:lpstr>Throw-in Scenario</vt:lpstr>
      <vt:lpstr>The official shall NOT grant this timeout.</vt:lpstr>
      <vt:lpstr>SHOT AT THE END OF A PERIOD:</vt:lpstr>
      <vt:lpstr>Electronic Equipment on the Bench</vt:lpstr>
      <vt:lpstr>VIDEO CLIPS</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15</cp:revision>
  <dcterms:created xsi:type="dcterms:W3CDTF">2012-01-16T06:09:27Z</dcterms:created>
  <dcterms:modified xsi:type="dcterms:W3CDTF">2012-02-10T03:52:09Z</dcterms:modified>
</cp:coreProperties>
</file>