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304" r:id="rId3"/>
    <p:sldId id="303" r:id="rId4"/>
    <p:sldId id="260" r:id="rId5"/>
    <p:sldId id="300" r:id="rId6"/>
    <p:sldId id="299" r:id="rId7"/>
    <p:sldId id="286" r:id="rId8"/>
    <p:sldId id="296" r:id="rId9"/>
    <p:sldId id="298" r:id="rId10"/>
    <p:sldId id="301" r:id="rId11"/>
    <p:sldId id="285" r:id="rId12"/>
    <p:sldId id="302" r:id="rId13"/>
    <p:sldId id="297" r:id="rId14"/>
    <p:sldId id="27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1172" autoAdjust="0"/>
  </p:normalViewPr>
  <p:slideViewPr>
    <p:cSldViewPr>
      <p:cViewPr varScale="1">
        <p:scale>
          <a:sx n="59" d="100"/>
          <a:sy n="59" d="100"/>
        </p:scale>
        <p:origin x="-145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4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29A05C-8459-4420-90B7-66CFE0BE0007}" type="datetimeFigureOut">
              <a:rPr lang="en-US" smtClean="0"/>
              <a:t>2/12/2011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C03D62-5F64-4EF7-8BCC-3C341D7DF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295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D9BDA1F-CB7E-4162-A07F-822255757CBE}" type="datetimeFigureOut">
              <a:rPr lang="en-US" smtClean="0"/>
              <a:t>2/12/2011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A2B37DD-729E-4661-8FF5-BED54BE814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9BDA1F-CB7E-4162-A07F-822255757CBE}" type="datetimeFigureOut">
              <a:rPr lang="en-US" smtClean="0"/>
              <a:t>2/12/2011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2B37DD-729E-4661-8FF5-BED54BE814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9BDA1F-CB7E-4162-A07F-822255757CBE}" type="datetimeFigureOut">
              <a:rPr lang="en-US" smtClean="0"/>
              <a:t>2/12/2011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2B37DD-729E-4661-8FF5-BED54BE814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9BDA1F-CB7E-4162-A07F-822255757CBE}" type="datetimeFigureOut">
              <a:rPr lang="en-US" smtClean="0"/>
              <a:t>2/12/2011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2B37DD-729E-4661-8FF5-BED54BE814F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9BDA1F-CB7E-4162-A07F-822255757CBE}" type="datetimeFigureOut">
              <a:rPr lang="en-US" smtClean="0"/>
              <a:t>2/12/2011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2B37DD-729E-4661-8FF5-BED54BE814F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9BDA1F-CB7E-4162-A07F-822255757CBE}" type="datetimeFigureOut">
              <a:rPr lang="en-US" smtClean="0"/>
              <a:t>2/12/2011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2B37DD-729E-4661-8FF5-BED54BE814F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9BDA1F-CB7E-4162-A07F-822255757CBE}" type="datetimeFigureOut">
              <a:rPr lang="en-US" smtClean="0"/>
              <a:t>2/12/2011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2B37DD-729E-4661-8FF5-BED54BE814F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9BDA1F-CB7E-4162-A07F-822255757CBE}" type="datetimeFigureOut">
              <a:rPr lang="en-US" smtClean="0"/>
              <a:t>2/12/2011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2B37DD-729E-4661-8FF5-BED54BE814F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9BDA1F-CB7E-4162-A07F-822255757CBE}" type="datetimeFigureOut">
              <a:rPr lang="en-US" smtClean="0"/>
              <a:t>2/12/2011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2B37DD-729E-4661-8FF5-BED54BE814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D9BDA1F-CB7E-4162-A07F-822255757CBE}" type="datetimeFigureOut">
              <a:rPr lang="en-US" smtClean="0"/>
              <a:t>2/12/2011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2B37DD-729E-4661-8FF5-BED54BE814F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D9BDA1F-CB7E-4162-A07F-822255757CBE}" type="datetimeFigureOut">
              <a:rPr lang="en-US" smtClean="0"/>
              <a:t>2/12/2011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A2B37DD-729E-4661-8FF5-BED54BE814F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D9BDA1F-CB7E-4162-A07F-822255757CBE}" type="datetimeFigureOut">
              <a:rPr lang="en-US" smtClean="0"/>
              <a:t>2/12/2011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A2B37DD-729E-4661-8FF5-BED54BE814F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685800" indent="-685800" algn="ctr">
              <a:buFont typeface="Courier New" pitchFamily="49" charset="0"/>
              <a:buChar char="o"/>
            </a:pP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/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sz="5300" dirty="0" smtClean="0">
                <a:solidFill>
                  <a:srgbClr val="FF0000"/>
                </a:solidFill>
              </a:rPr>
              <a:t>Welcome</a:t>
            </a:r>
            <a:br>
              <a:rPr lang="en-US" sz="5300" dirty="0" smtClean="0">
                <a:solidFill>
                  <a:srgbClr val="FF0000"/>
                </a:solidFill>
              </a:rPr>
            </a:br>
            <a:r>
              <a:rPr lang="en-US" sz="5300" dirty="0" smtClean="0">
                <a:solidFill>
                  <a:srgbClr val="FF0000"/>
                </a:solidFill>
              </a:rPr>
              <a:t/>
            </a:r>
            <a:br>
              <a:rPr lang="en-US" sz="5300" dirty="0" smtClean="0">
                <a:solidFill>
                  <a:srgbClr val="FF0000"/>
                </a:solidFill>
              </a:rPr>
            </a:br>
            <a:r>
              <a:rPr lang="en-US" sz="5300" dirty="0" smtClean="0">
                <a:solidFill>
                  <a:srgbClr val="FF0000"/>
                </a:solidFill>
              </a:rPr>
              <a:t>February 13, 2011</a:t>
            </a:r>
            <a:r>
              <a:rPr lang="en-US" sz="5300" dirty="0" smtClean="0">
                <a:solidFill>
                  <a:srgbClr val="0070C0"/>
                </a:solidFill>
              </a:rPr>
              <a:t/>
            </a:r>
            <a:br>
              <a:rPr lang="en-US" sz="5300" dirty="0" smtClean="0">
                <a:solidFill>
                  <a:srgbClr val="0070C0"/>
                </a:solidFill>
              </a:rPr>
            </a:br>
            <a:endParaRPr lang="en-US" sz="5300" dirty="0">
              <a:solidFill>
                <a:srgbClr val="0070C0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733800"/>
            <a:ext cx="7543800" cy="139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314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Offended team gets two shoots and </a:t>
            </a:r>
            <a:r>
              <a:rPr lang="en-US" dirty="0" smtClean="0"/>
              <a:t>the ball </a:t>
            </a:r>
            <a:r>
              <a:rPr lang="en-US" dirty="0" smtClean="0"/>
              <a:t>opposite table side.  (NYS modification)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Administrative </a:t>
            </a:r>
            <a:r>
              <a:rPr lang="en-US" dirty="0" smtClean="0"/>
              <a:t>Technical fouls </a:t>
            </a:r>
            <a:r>
              <a:rPr lang="en-US" dirty="0" smtClean="0"/>
              <a:t>DO count towards the team-foul count, but not towards any individual for disqualification or ejection.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Penalty for Administrative Technical Foul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03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A player/substitute technical foul shall be called when penalizing a team after a team warning has been called.    </a:t>
            </a:r>
          </a:p>
          <a:p>
            <a:pPr marL="109728" indent="0">
              <a:buNone/>
            </a:pPr>
            <a:r>
              <a:rPr lang="en-US" sz="2800" dirty="0" smtClean="0"/>
              <a:t>	3.  Attempting </a:t>
            </a:r>
            <a:r>
              <a:rPr lang="en-US" sz="2800" dirty="0"/>
              <a:t>to gain an advantage by </a:t>
            </a:r>
            <a:r>
              <a:rPr lang="en-US" sz="2800" dirty="0" smtClean="0"/>
              <a:t>	interfering </a:t>
            </a:r>
            <a:r>
              <a:rPr lang="en-US" sz="2800" dirty="0"/>
              <a:t>with the ball after a goal</a:t>
            </a:r>
            <a:r>
              <a:rPr lang="en-US" sz="2800" dirty="0" smtClean="0"/>
              <a:t>.</a:t>
            </a:r>
          </a:p>
          <a:p>
            <a:pPr marL="109728" indent="0">
              <a:buNone/>
            </a:pPr>
            <a:r>
              <a:rPr lang="en-US" sz="2800" dirty="0" smtClean="0"/>
              <a:t>	</a:t>
            </a:r>
            <a:r>
              <a:rPr lang="en-US" sz="1200" dirty="0" smtClean="0"/>
              <a:t>(4-17.1.f &amp; 10-3.11)</a:t>
            </a:r>
            <a:endParaRPr lang="en-US" sz="1200" dirty="0"/>
          </a:p>
          <a:p>
            <a:pPr marL="109728" indent="0">
              <a:buNone/>
            </a:pPr>
            <a:r>
              <a:rPr lang="en-US" sz="2800" dirty="0" smtClean="0"/>
              <a:t>	4.  The </a:t>
            </a:r>
            <a:r>
              <a:rPr lang="en-US" sz="2800" dirty="0"/>
              <a:t>opponents of the thrower-in </a:t>
            </a:r>
            <a:r>
              <a:rPr lang="en-US" sz="2800" dirty="0" smtClean="0"/>
              <a:t>	reaching </a:t>
            </a:r>
            <a:r>
              <a:rPr lang="en-US" sz="2800" dirty="0" smtClean="0"/>
              <a:t>through </a:t>
            </a:r>
            <a:r>
              <a:rPr lang="en-US" sz="2800" dirty="0"/>
              <a:t>the vertical </a:t>
            </a:r>
            <a:r>
              <a:rPr lang="en-US" sz="2800" dirty="0" smtClean="0"/>
              <a:t>inside</a:t>
            </a:r>
          </a:p>
          <a:p>
            <a:pPr marL="109728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plane of </a:t>
            </a:r>
            <a:r>
              <a:rPr lang="en-US" sz="2800" dirty="0" smtClean="0"/>
              <a:t>boundary </a:t>
            </a:r>
            <a:r>
              <a:rPr lang="en-US" sz="2800" dirty="0"/>
              <a:t>line</a:t>
            </a:r>
            <a:r>
              <a:rPr lang="en-US" sz="2800" dirty="0" smtClean="0"/>
              <a:t>.  </a:t>
            </a:r>
            <a:r>
              <a:rPr lang="en-US" sz="1200" dirty="0" smtClean="0"/>
              <a:t>(4-17.1.g &amp; 10-3.7</a:t>
            </a:r>
            <a:r>
              <a:rPr lang="en-US" sz="1200" dirty="0" smtClean="0"/>
              <a:t>)</a:t>
            </a:r>
          </a:p>
          <a:p>
            <a:pPr marL="109728" indent="0">
              <a:buNone/>
            </a:pPr>
            <a:endParaRPr lang="en-US" sz="28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FF0000"/>
                </a:solidFill>
              </a:rPr>
              <a:t>Delay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57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/>
              <a:t>Offended team gets two shoots and </a:t>
            </a:r>
            <a:r>
              <a:rPr lang="en-US" dirty="0" smtClean="0"/>
              <a:t>the ball </a:t>
            </a:r>
            <a:r>
              <a:rPr lang="en-US" dirty="0"/>
              <a:t>opposite table side.  (NYS modification</a:t>
            </a:r>
            <a:r>
              <a:rPr lang="en-US" dirty="0" smtClean="0"/>
              <a:t>)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Player/Substitute Technical Fouls shall apply toward individual’s five personal fouls towards disqualification, two technical fouls towards ejection and the </a:t>
            </a:r>
            <a:r>
              <a:rPr lang="en-US" dirty="0"/>
              <a:t>team-foul </a:t>
            </a:r>
            <a:r>
              <a:rPr lang="en-US" dirty="0" smtClean="0"/>
              <a:t>total.  </a:t>
            </a:r>
          </a:p>
          <a:p>
            <a:pPr marL="109728" indent="0">
              <a:buNone/>
            </a:pPr>
            <a:r>
              <a:rPr lang="en-US" sz="1200" dirty="0" smtClean="0"/>
              <a:t>(10-3.PENALTY)</a:t>
            </a:r>
            <a:endParaRPr lang="en-US" sz="1200" dirty="0"/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Penalty for </a:t>
            </a:r>
            <a:r>
              <a:rPr lang="en-US" sz="4000" dirty="0" smtClean="0">
                <a:solidFill>
                  <a:srgbClr val="FF0000"/>
                </a:solidFill>
              </a:rPr>
              <a:t>Player/Substitute </a:t>
            </a:r>
            <a:r>
              <a:rPr lang="en-US" sz="4000" dirty="0">
                <a:solidFill>
                  <a:srgbClr val="FF0000"/>
                </a:solidFill>
              </a:rPr>
              <a:t>Technical Foul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9361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Any player from </a:t>
            </a:r>
            <a:r>
              <a:rPr lang="en-US" dirty="0" smtClean="0"/>
              <a:t>a</a:t>
            </a:r>
            <a:r>
              <a:rPr lang="en-US" dirty="0" smtClean="0"/>
              <a:t> </a:t>
            </a:r>
            <a:r>
              <a:rPr lang="en-US" dirty="0" smtClean="0"/>
              <a:t>team that reaches through the throw-in boundary plane and touches or dislodges the ball from the hands of the thrower-in or while it is being passed to a teammate outside the boundary line, as in rule </a:t>
            </a:r>
            <a:r>
              <a:rPr lang="en-US" dirty="0" smtClean="0"/>
              <a:t>7-5.6.b.</a:t>
            </a:r>
            <a:r>
              <a:rPr lang="en-US" sz="1300" dirty="0"/>
              <a:t> </a:t>
            </a:r>
            <a:r>
              <a:rPr lang="en-US" sz="1300" dirty="0" smtClean="0"/>
              <a:t>    </a:t>
            </a:r>
            <a:r>
              <a:rPr lang="en-US" sz="2800" dirty="0" smtClean="0"/>
              <a:t>Will be called as a Player</a:t>
            </a:r>
            <a:r>
              <a:rPr lang="en-US" sz="2800" dirty="0" smtClean="0"/>
              <a:t>/</a:t>
            </a:r>
            <a:r>
              <a:rPr lang="en-US" dirty="0" smtClean="0"/>
              <a:t>Substitute Technical Foul.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This shall also serve as a team warning for reaching through the boundary line.  </a:t>
            </a:r>
            <a:r>
              <a:rPr lang="en-US" sz="1200" dirty="0" smtClean="0"/>
              <a:t>(10-3.8)</a:t>
            </a:r>
            <a:r>
              <a:rPr lang="en-US" dirty="0" smtClean="0"/>
              <a:t> 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If a player reaches through the boundary line and touches the thrower-in, an intentional foul shall be called.  </a:t>
            </a:r>
            <a:r>
              <a:rPr lang="en-US" sz="1200" dirty="0" smtClean="0"/>
              <a:t>(4-29.5)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Reaching through the boundary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67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Get out there and watch other officials work.</a:t>
            </a:r>
          </a:p>
          <a:p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Keep working hard! 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Thank you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3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Keep in mind the following: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Review the modified handout that I distributed last month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Be aware of </a:t>
            </a:r>
            <a:r>
              <a:rPr lang="en-US" dirty="0" smtClean="0"/>
              <a:t>the # </a:t>
            </a:r>
            <a:r>
              <a:rPr lang="en-US" dirty="0" smtClean="0"/>
              <a:t>of quarters/periods and allotted time-outs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Give yourself enough time for a </a:t>
            </a:r>
            <a:r>
              <a:rPr lang="en-US" dirty="0" smtClean="0"/>
              <a:t>pre-game meeting</a:t>
            </a:r>
            <a:endParaRPr lang="en-US" dirty="0" smtClean="0"/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Use proper switches/rotations when calling fouls and violations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Using proper mechanics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Being professional with coaches  </a:t>
            </a:r>
          </a:p>
          <a:p>
            <a:pPr marL="624078" indent="-514350">
              <a:buFont typeface="+mj-lt"/>
              <a:buAutoNum type="arabicPeriod"/>
            </a:pPr>
            <a:endParaRPr lang="en-US" dirty="0"/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Modified Update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06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If you are assigned a “Sectional Game” </a:t>
            </a:r>
            <a:r>
              <a:rPr lang="en-US" i="1" dirty="0" smtClean="0"/>
              <a:t>Congratulations</a:t>
            </a:r>
            <a:r>
              <a:rPr lang="en-US" dirty="0" smtClean="0"/>
              <a:t>.  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/>
              <a:t>Keep in mind that there are fewer officials working </a:t>
            </a:r>
            <a:r>
              <a:rPr lang="en-US" dirty="0" smtClean="0"/>
              <a:t>then </a:t>
            </a:r>
            <a:r>
              <a:rPr lang="en-US" dirty="0"/>
              <a:t>not working.  So …   </a:t>
            </a:r>
          </a:p>
          <a:p>
            <a:pPr marL="624078" indent="-514350">
              <a:buFont typeface="+mj-lt"/>
              <a:buAutoNum type="arabicParenR"/>
            </a:pPr>
            <a:r>
              <a:rPr lang="en-US" dirty="0"/>
              <a:t>Be professional</a:t>
            </a:r>
          </a:p>
          <a:p>
            <a:pPr marL="624078" indent="-514350">
              <a:buFont typeface="+mj-lt"/>
              <a:buAutoNum type="arabicParenR"/>
            </a:pPr>
            <a:r>
              <a:rPr lang="en-US" dirty="0"/>
              <a:t>Have a good </a:t>
            </a:r>
            <a:r>
              <a:rPr lang="en-US" dirty="0" smtClean="0"/>
              <a:t>pre-game meeting</a:t>
            </a:r>
            <a:endParaRPr lang="en-US" dirty="0"/>
          </a:p>
          <a:p>
            <a:pPr marL="624078" indent="-514350">
              <a:buFont typeface="+mj-lt"/>
              <a:buAutoNum type="arabicParenR"/>
            </a:pPr>
            <a:r>
              <a:rPr lang="en-US" dirty="0" smtClean="0"/>
              <a:t>Work hard throughout the entire game</a:t>
            </a:r>
            <a:endParaRPr lang="en-US" dirty="0"/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If you are assigned as an alternate you are part of the officials’ crew. </a:t>
            </a:r>
            <a:r>
              <a:rPr lang="en-US" dirty="0" smtClean="0"/>
              <a:t>(Pregame, score table, extra set of eyes and ears for referee and umpire.)</a:t>
            </a:r>
          </a:p>
          <a:p>
            <a:pPr marL="109728" indent="0">
              <a:buNone/>
            </a:pPr>
            <a:r>
              <a:rPr lang="en-US" dirty="0" smtClean="0"/>
              <a:t> 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Remember </a:t>
            </a:r>
            <a:r>
              <a:rPr lang="en-US" dirty="0" smtClean="0"/>
              <a:t>you are representing the Syracuse-Oswego Board of Women’s Basketball Officials.</a:t>
            </a:r>
          </a:p>
          <a:p>
            <a:pPr marL="109728" indent="0">
              <a:buNone/>
            </a:pPr>
            <a:endParaRPr lang="en-US" dirty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Sectionals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1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/>
              <a:t>Be aware of off-ball coverage.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Both offensive </a:t>
            </a:r>
            <a:r>
              <a:rPr lang="en-US" sz="2800" dirty="0"/>
              <a:t>and defensive post </a:t>
            </a:r>
            <a:r>
              <a:rPr lang="en-US" sz="2800" dirty="0" smtClean="0"/>
              <a:t>players are wrapping</a:t>
            </a:r>
            <a:r>
              <a:rPr lang="en-US" sz="2800" dirty="0"/>
              <a:t>, holding, </a:t>
            </a:r>
            <a:r>
              <a:rPr lang="en-US" sz="2800" dirty="0" smtClean="0"/>
              <a:t>and clamping to gain an advantage on their opponent. 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We need to </a:t>
            </a:r>
            <a:r>
              <a:rPr lang="en-US" sz="2800" dirty="0"/>
              <a:t>see the entire </a:t>
            </a:r>
            <a:r>
              <a:rPr lang="en-US" sz="2800" dirty="0" smtClean="0"/>
              <a:t>play, from the </a:t>
            </a:r>
            <a:r>
              <a:rPr lang="en-US" sz="2800" dirty="0"/>
              <a:t>beginning to </a:t>
            </a:r>
            <a:r>
              <a:rPr lang="en-US" sz="2800" dirty="0" smtClean="0"/>
              <a:t>the end to make the </a:t>
            </a:r>
            <a:r>
              <a:rPr lang="en-US" sz="2800" dirty="0" smtClean="0"/>
              <a:t>correct call. 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Call a </a:t>
            </a:r>
            <a:r>
              <a:rPr lang="en-US" sz="2800" dirty="0"/>
              <a:t>double foul </a:t>
            </a:r>
            <a:r>
              <a:rPr lang="en-US" sz="2800" dirty="0" smtClean="0"/>
              <a:t>if needed.</a:t>
            </a:r>
            <a:endParaRPr lang="en-US" sz="2800" dirty="0"/>
          </a:p>
          <a:p>
            <a:pPr marL="365760" indent="-256032">
              <a:buFont typeface="Wingdings" pitchFamily="2" charset="2"/>
              <a:buChar char="Ø"/>
            </a:pP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Post Play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17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9573" y="1524000"/>
            <a:ext cx="8221027" cy="54403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On-ball and off-ball coverage </a:t>
            </a:r>
            <a:r>
              <a:rPr lang="en-US" sz="3700" dirty="0" smtClean="0">
                <a:solidFill>
                  <a:srgbClr val="FF0000"/>
                </a:solidFill>
              </a:rPr>
              <a:t/>
            </a:r>
            <a:br>
              <a:rPr lang="en-US" sz="3700" dirty="0" smtClean="0">
                <a:solidFill>
                  <a:srgbClr val="FF0000"/>
                </a:solidFill>
              </a:rPr>
            </a:br>
            <a:r>
              <a:rPr lang="en-US" sz="1200" dirty="0" smtClean="0">
                <a:solidFill>
                  <a:srgbClr val="FF0000"/>
                </a:solidFill>
              </a:rPr>
              <a:t>(pg. 8-  NYSGBOA – Two Person Mechanic Manual) </a:t>
            </a:r>
            <a:endParaRPr lang="en-US" sz="37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7" y="1524000"/>
            <a:ext cx="7872413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3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Before </a:t>
            </a:r>
            <a:r>
              <a:rPr lang="en-US" dirty="0"/>
              <a:t>the game, </a:t>
            </a:r>
            <a:r>
              <a:rPr lang="en-US" dirty="0" smtClean="0"/>
              <a:t>eliminate talking to spectators and stretching out on the court.  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S</a:t>
            </a:r>
            <a:r>
              <a:rPr lang="en-US" dirty="0" smtClean="0"/>
              <a:t>hake </a:t>
            </a:r>
            <a:r>
              <a:rPr lang="en-US" dirty="0"/>
              <a:t>the hands of the coaching staff and vacate the bench area. If a coach wants to engage in </a:t>
            </a:r>
            <a:r>
              <a:rPr lang="en-US" dirty="0" smtClean="0"/>
              <a:t>a </a:t>
            </a:r>
            <a:r>
              <a:rPr lang="en-US" dirty="0"/>
              <a:t>conversation, do your best to keep it short and move along.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Don’t </a:t>
            </a:r>
            <a:r>
              <a:rPr lang="en-US" dirty="0"/>
              <a:t>let coaches/players hug you either – just tell them you can’t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Fraternization with players and coaches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27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There are four types of DELAYS:</a:t>
            </a:r>
          </a:p>
          <a:p>
            <a:pPr marL="624078" indent="-514350">
              <a:buFont typeface="+mj-lt"/>
              <a:buAutoNum type="arabicParenR"/>
            </a:pPr>
            <a:r>
              <a:rPr lang="en-US" sz="2400" dirty="0" smtClean="0"/>
              <a:t>Repeatedly delaying the game by preventing the ball from being put in play, such as delaying the administration of a throw-in or a free throw by engaging in a huddle.  </a:t>
            </a:r>
          </a:p>
          <a:p>
            <a:pPr marL="624078" indent="-514350">
              <a:buFont typeface="+mj-lt"/>
              <a:buAutoNum type="arabicParenR"/>
            </a:pPr>
            <a:r>
              <a:rPr lang="en-US" sz="2400" dirty="0" smtClean="0"/>
              <a:t>Failure to have the court ready after the final horn after timeout.</a:t>
            </a:r>
          </a:p>
          <a:p>
            <a:pPr marL="624078" indent="-514350">
              <a:buFont typeface="+mj-lt"/>
              <a:buAutoNum type="arabicParenR"/>
            </a:pPr>
            <a:r>
              <a:rPr lang="en-US" sz="2400" dirty="0" smtClean="0"/>
              <a:t>Attempting to gain an advantage by interfering with the ball after a goal.</a:t>
            </a:r>
          </a:p>
          <a:p>
            <a:pPr marL="624078" indent="-514350">
              <a:buFont typeface="+mj-lt"/>
              <a:buAutoNum type="arabicParenR"/>
            </a:pPr>
            <a:r>
              <a:rPr lang="en-US" sz="2400" dirty="0" smtClean="0"/>
              <a:t>The opponents of the thrower-in reaching </a:t>
            </a:r>
            <a:r>
              <a:rPr lang="en-US" sz="2400" dirty="0" smtClean="0"/>
              <a:t>through </a:t>
            </a:r>
            <a:r>
              <a:rPr lang="en-US" sz="2400" dirty="0" smtClean="0"/>
              <a:t>the </a:t>
            </a:r>
            <a:r>
              <a:rPr lang="en-US" sz="2400" dirty="0" smtClean="0"/>
              <a:t>vertical inside plane of boundary line. 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Delay: Any action that impedes the continuity of the game.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76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A team must be warned for each of these delays before one of the four types of delays can be penalized with a technical foul.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When reporting the delay to the table, clearly state which one of the four delays occurred and record it in the scorebook.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Reporting the </a:t>
            </a:r>
            <a:r>
              <a:rPr lang="en-US" sz="4000" dirty="0" smtClean="0">
                <a:solidFill>
                  <a:srgbClr val="FF0000"/>
                </a:solidFill>
              </a:rPr>
              <a:t>warning for delay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2980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/>
              <a:t>An administrative technical foul shall be called when penalizing a team after a warning has been called. </a:t>
            </a:r>
          </a:p>
          <a:p>
            <a:pPr marL="109728" indent="0">
              <a:buNone/>
            </a:pPr>
            <a:r>
              <a:rPr lang="en-US" sz="2400" dirty="0"/>
              <a:t>	1. Repeatedly delaying the game by preventing 	the ball from being put in play, such as 	delaying the administration of a throw-in or a 	free throw by engaging in a huddle. </a:t>
            </a:r>
            <a:r>
              <a:rPr lang="en-US" sz="1200" dirty="0" smtClean="0"/>
              <a:t>(4-17.1.d &amp; 10-2.5.b) </a:t>
            </a:r>
            <a:endParaRPr lang="en-US" sz="2400" dirty="0"/>
          </a:p>
          <a:p>
            <a:pPr marL="109728" indent="0">
              <a:buNone/>
            </a:pPr>
            <a:r>
              <a:rPr lang="en-US" sz="2400" dirty="0"/>
              <a:t>	2. Failure to have the court ready after the final 	horn after timeout</a:t>
            </a:r>
            <a:r>
              <a:rPr lang="en-US" sz="2400" dirty="0" smtClean="0"/>
              <a:t>. </a:t>
            </a:r>
            <a:r>
              <a:rPr lang="en-US" sz="1200" dirty="0" smtClean="0"/>
              <a:t>(4-17.1.e &amp; 10-2.5.c)</a:t>
            </a:r>
            <a:endParaRPr lang="en-US" sz="24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Delay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70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729</TotalTime>
  <Words>650</Words>
  <Application>Microsoft Office PowerPoint</Application>
  <PresentationFormat>On-screen Show (4:3)</PresentationFormat>
  <Paragraphs>68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Concourse</vt:lpstr>
      <vt:lpstr>   Welcome  February 13, 2011 </vt:lpstr>
      <vt:lpstr>Modified Update</vt:lpstr>
      <vt:lpstr>Sectionals</vt:lpstr>
      <vt:lpstr>Post Play</vt:lpstr>
      <vt:lpstr>On-ball and off-ball coverage  (pg. 8-  NYSGBOA – Two Person Mechanic Manual) </vt:lpstr>
      <vt:lpstr>Fraternization with players and coaches</vt:lpstr>
      <vt:lpstr>Delay: Any action that impedes the continuity of the game.</vt:lpstr>
      <vt:lpstr>Reporting the warning for delay </vt:lpstr>
      <vt:lpstr>Delay</vt:lpstr>
      <vt:lpstr>Penalty for Administrative Technical Foul</vt:lpstr>
      <vt:lpstr>Delay  </vt:lpstr>
      <vt:lpstr>Penalty for Player/Substitute Technical Foul</vt:lpstr>
      <vt:lpstr>Reaching through the boundary</vt:lpstr>
      <vt:lpstr>Thank you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 December 12, 2010</dc:title>
  <dc:creator>Owner</dc:creator>
  <cp:lastModifiedBy>Owner</cp:lastModifiedBy>
  <cp:revision>85</cp:revision>
  <dcterms:created xsi:type="dcterms:W3CDTF">2010-12-06T00:38:25Z</dcterms:created>
  <dcterms:modified xsi:type="dcterms:W3CDTF">2011-02-12T23:19:59Z</dcterms:modified>
</cp:coreProperties>
</file>